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e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5050" y="693420"/>
            <a:ext cx="9144000" cy="3876675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dirty="0">
                <a:ln/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UNIT 8:</a:t>
            </a:r>
            <a:br>
              <a:rPr lang="en-US" sz="6000" b="1" dirty="0">
                <a:ln/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6000" b="1" dirty="0">
                <a:ln/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Lesson Five + Six: Skills Time! </a:t>
            </a:r>
            <a:endParaRPr lang="en-US" sz="6000" b="1" dirty="0">
              <a:ln/>
              <a:solidFill>
                <a:srgbClr val="FF000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2000" b="1"/>
              <a:t>Speaking</a:t>
            </a:r>
            <a:br>
              <a:rPr lang="en-US" sz="2000" b="1"/>
            </a:br>
            <a:r>
              <a:rPr lang="en-US" sz="2000" b="1"/>
              <a:t>2. Look at the pictures. Ask and answer. (nhìn vào tranh hỏi và trả lời)</a:t>
            </a:r>
            <a:endParaRPr lang="en-US" sz="2000" b="1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1071880"/>
            <a:ext cx="9913620" cy="247459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35635" y="3901440"/>
            <a:ext cx="100044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Hướng dẫn:</a:t>
            </a:r>
            <a:endParaRPr lang="en-US" b="1"/>
          </a:p>
          <a:p>
            <a:endParaRPr lang="en-US"/>
          </a:p>
          <a:p>
            <a:r>
              <a:rPr lang="en-US"/>
              <a:t>+ What would you like? =&gt; I'd like some cereal, please. And I'd like some milk, please!</a:t>
            </a:r>
            <a:endParaRPr lang="en-US"/>
          </a:p>
          <a:p>
            <a:endParaRPr lang="en-US"/>
          </a:p>
          <a:p>
            <a:r>
              <a:rPr lang="en-US"/>
              <a:t>+ What would you like? =&gt; I'd like a melon, please. And I'd like an apple, please.</a:t>
            </a:r>
            <a:endParaRPr lang="en-US"/>
          </a:p>
          <a:p>
            <a:endParaRPr lang="en-US"/>
          </a:p>
          <a:p>
            <a:r>
              <a:rPr lang="en-US"/>
              <a:t>+ What would you like? =&gt; I'd like some meat, please. And I'd like mushroom, please.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63550" y="365760"/>
            <a:ext cx="10747375" cy="59328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68300"/>
            <a:ext cx="10161905" cy="5759450"/>
          </a:xfrm>
        </p:spPr>
        <p:txBody>
          <a:bodyPr/>
          <a:p>
            <a:r>
              <a:rPr lang="en-US"/>
              <a:t>Hướng dẫn:</a:t>
            </a:r>
            <a:endParaRPr lang="en-US"/>
          </a:p>
          <a:p>
            <a:pPr marL="0" indent="0">
              <a:buNone/>
            </a:pPr>
            <a:r>
              <a:rPr lang="en-US"/>
              <a:t>3. </a:t>
            </a:r>
            <a:endParaRPr lang="en-US"/>
          </a:p>
        </p:txBody>
      </p:sp>
      <p:graphicFrame>
        <p:nvGraphicFramePr>
          <p:cNvPr id="5" name="Table 4"/>
          <p:cNvGraphicFramePr/>
          <p:nvPr/>
        </p:nvGraphicFramePr>
        <p:xfrm>
          <a:off x="1084580" y="1640840"/>
          <a:ext cx="4500245" cy="3676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005"/>
                <a:gridCol w="2555240"/>
              </a:tblGrid>
              <a:tr h="6546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size (kích cở)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color (màu sắc)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9215">
                <a:tc>
                  <a:txBody>
                    <a:bodyPr/>
                    <a:p>
                      <a:pPr>
                        <a:buNone/>
                      </a:pPr>
                      <a:endParaRPr lang="en-US" sz="18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big</a:t>
                      </a:r>
                      <a:endParaRPr lang="en-US" sz="3200" b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small</a:t>
                      </a:r>
                      <a:endParaRPr lang="en-US" sz="3200" b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little</a:t>
                      </a:r>
                      <a:endParaRPr lang="en-US" sz="3200" b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tall</a:t>
                      </a:r>
                      <a:endParaRPr lang="en-US" sz="3200" b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800" b="0"/>
                    </a:p>
                    <a:p>
                      <a:pPr>
                        <a:buNone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green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red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pink 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blue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6886575" y="1404620"/>
            <a:ext cx="34899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Điền vào chổ trống:</a:t>
            </a:r>
            <a:endParaRPr lang="en-US" b="1"/>
          </a:p>
          <a:p>
            <a:r>
              <a:rPr lang="en-US"/>
              <a:t>2. litte, pink</a:t>
            </a:r>
            <a:endParaRPr lang="en-US"/>
          </a:p>
          <a:p>
            <a:endParaRPr lang="en-US"/>
          </a:p>
          <a:p>
            <a:r>
              <a:rPr lang="en-US"/>
              <a:t>3. tall, green</a:t>
            </a:r>
            <a:endParaRPr lang="en-US"/>
          </a:p>
          <a:p>
            <a:endParaRPr lang="en-US"/>
          </a:p>
          <a:p>
            <a:r>
              <a:rPr lang="en-US"/>
              <a:t>4. small, blue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070" y="988060"/>
            <a:ext cx="9866630" cy="5217795"/>
          </a:xfrm>
        </p:spPr>
        <p:txBody>
          <a:bodyPr/>
          <a:p>
            <a:r>
              <a:rPr lang="en-US" b="1"/>
              <a:t>REMINDER: (dặn dò)</a:t>
            </a:r>
            <a:endParaRPr lang="en-US" b="1"/>
          </a:p>
          <a:p>
            <a:r>
              <a:rPr lang="en-US"/>
              <a:t>Các con hãy học lại từ vựng unit 7 và 8</a:t>
            </a:r>
            <a:endParaRPr lang="en-US"/>
          </a:p>
          <a:p>
            <a:r>
              <a:rPr lang="en-US"/>
              <a:t>Làm bài tập sách bài tập theo sự hướng dẫn dưới đường link:</a:t>
            </a:r>
            <a:endParaRPr lang="en-US"/>
          </a:p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https://www.youtube.com/watch?v=_QFPivgI31Q&amp;t=59s</a:t>
            </a:r>
            <a:endParaRPr 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780790" y="1391920"/>
            <a:ext cx="7696200" cy="111061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811530" y="2913380"/>
            <a:ext cx="747522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Words (từ vựng)</a:t>
            </a:r>
            <a:endParaRPr lang="en-US" b="1"/>
          </a:p>
          <a:p>
            <a:endParaRPr lang="en-US"/>
          </a:p>
          <a:p>
            <a:r>
              <a:rPr lang="en-US" b="1"/>
              <a:t>sauce:</a:t>
            </a:r>
            <a:r>
              <a:rPr lang="en-US"/>
              <a:t> nước sốt</a:t>
            </a:r>
            <a:endParaRPr lang="en-US"/>
          </a:p>
          <a:p>
            <a:endParaRPr lang="en-US" b="1"/>
          </a:p>
          <a:p>
            <a:r>
              <a:rPr lang="en-US" b="1"/>
              <a:t>mushrooms:</a:t>
            </a:r>
            <a:r>
              <a:rPr lang="en-US"/>
              <a:t> nấm</a:t>
            </a:r>
            <a:endParaRPr lang="en-US"/>
          </a:p>
          <a:p>
            <a:endParaRPr lang="en-US" b="1"/>
          </a:p>
          <a:p>
            <a:r>
              <a:rPr lang="en-US" b="1"/>
              <a:t>pastry:</a:t>
            </a:r>
            <a:r>
              <a:rPr lang="en-US"/>
              <a:t> bánh ngọt</a:t>
            </a:r>
            <a:endParaRPr lang="en-US"/>
          </a:p>
          <a:p>
            <a:endParaRPr lang="en-US"/>
          </a:p>
          <a:p>
            <a:r>
              <a:rPr lang="en-US" b="1"/>
              <a:t>garlic</a:t>
            </a:r>
            <a:r>
              <a:rPr lang="en-US"/>
              <a:t>: tỏi</a:t>
            </a:r>
            <a:endParaRPr lang="en-US"/>
          </a:p>
          <a:p>
            <a:endParaRPr lang="en-US"/>
          </a:p>
          <a:p>
            <a:r>
              <a:rPr lang="en-US" b="1"/>
              <a:t>bean sprouts:</a:t>
            </a:r>
            <a:r>
              <a:rPr lang="en-US"/>
              <a:t> giá đỗ</a:t>
            </a:r>
            <a:endParaRPr lang="en-US"/>
          </a:p>
        </p:txBody>
      </p:sp>
      <p:graphicFrame>
        <p:nvGraphicFramePr>
          <p:cNvPr id="8" name="Content Placeholder 7">
            <a:hlinkClick r:id="" action="ppaction://ole?verb="/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811530" y="1488440"/>
          <a:ext cx="22161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2" imgW="789305" imgH="405765" progId="Package">
                  <p:embed/>
                </p:oleObj>
              </mc:Choice>
              <mc:Fallback>
                <p:oleObj name="" r:id="rId2" imgW="789305" imgH="405765" progId="Package">
                  <p:embed/>
                  <p:pic>
                    <p:nvPicPr>
                      <p:cNvPr id="0" name="Picture 10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1530" y="1488440"/>
                        <a:ext cx="2216150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970"/>
            <a:ext cx="10972800" cy="536575"/>
          </a:xfrm>
        </p:spPr>
        <p:txBody>
          <a:bodyPr/>
          <a:p>
            <a:br>
              <a:rPr lang="en-US"/>
            </a:br>
            <a:r>
              <a:rPr lang="en-US" sz="2000" b="1"/>
              <a:t>Reading (đọc)</a:t>
            </a:r>
            <a:br>
              <a:rPr lang="en-US" sz="2000" b="1"/>
            </a:br>
            <a:r>
              <a:rPr lang="en-US" sz="2000" b="1"/>
              <a:t>1. Listen, point, and repeat</a:t>
            </a:r>
            <a:r>
              <a:rPr lang="en-US" sz="2000"/>
              <a:t>. (nghe, chỉ vào hình và lặp lại)</a:t>
            </a:r>
            <a:br>
              <a:rPr lang="en-US" sz="2000"/>
            </a:br>
            <a:r>
              <a:rPr lang="en-US" sz="2000" b="1">
                <a:solidFill>
                  <a:srgbClr val="FF0000"/>
                </a:solidFill>
              </a:rPr>
              <a:t>Click here to listen</a:t>
            </a:r>
            <a:r>
              <a:rPr lang="en-US" sz="2000"/>
              <a:t> (nhấp vào để nghe)</a:t>
            </a:r>
            <a:endParaRPr lang="en-US" sz="2000"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 sz="2400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2. What food can you see in the pictures below?(bạn có thể thấy được bao nhiêu món ăn dưới bức hình)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(nhìn vào sách, nghe và dò bài trang 62)</a:t>
            </a:r>
            <a:br>
              <a:rPr 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Click here to listen(nhấp vào để nghe)</a:t>
            </a:r>
            <a:endParaRPr lang="en-US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890770" y="1293495"/>
            <a:ext cx="6563360" cy="5285105"/>
          </a:xfrm>
          <a:prstGeom prst="rect">
            <a:avLst/>
          </a:prstGeom>
        </p:spPr>
      </p:pic>
      <p:graphicFrame>
        <p:nvGraphicFramePr>
          <p:cNvPr id="5" name="Content Placeholder 4">
            <a:hlinkClick r:id="" action="ppaction://ole?verb="/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111885" y="1448435"/>
          <a:ext cx="203073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2" imgW="789305" imgH="405765" progId="Package">
                  <p:embed/>
                </p:oleObj>
              </mc:Choice>
              <mc:Fallback>
                <p:oleObj name="" r:id="rId2" imgW="789305" imgH="405765" progId="Package">
                  <p:embed/>
                  <p:pic>
                    <p:nvPicPr>
                      <p:cNvPr id="0" name="Picture 30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1885" y="1448435"/>
                        <a:ext cx="2030730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310"/>
            <a:ext cx="10972800" cy="6454140"/>
          </a:xfrm>
        </p:spPr>
        <p:txBody>
          <a:bodyPr/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Dịch: (các con hãy tự dịch bài và sau đó dò lại bài cô đã dịch)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Món ăn yêu thích của tôi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Hôm nay, tôi muốn nói với các bạn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Món ăn yêu thích của tôi thế nào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Bạn cần một ít bánh ngọt vuông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Và nước sốt từ cá.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Bạn cần một ít nấm và một ít giá đỗ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Bạn nấu chúng trong nồi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Bạn cần thêm một ít hành và tỏi,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Và bạn làm chúng đẹp và nóng hơn.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Bây giờ bạn cần một ít thịt gà.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Và bạn chiên nó bằng chảo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Đặt mọi thứ vào trong đĩa,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Và trộn lên nhiều nhất bạn có thể.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Đặt mọi thứ vào trong bánh ngọt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Sau đó xếp và cuộn.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Chiên nó trên chảo.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Và đặt nó vào bát.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Chúng ta gần như đã xong.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Nhưng bạn cần nước sốt làm từ cá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Ăn kèm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Và đó là món ăn yêu thích của tôi!</a:t>
            </a:r>
            <a:endParaRPr 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 b="1">
                <a:sym typeface="+mn-ea"/>
              </a:rPr>
            </a:br>
            <a:r>
              <a:rPr lang="en-US" b="1">
                <a:sym typeface="+mn-ea"/>
              </a:rPr>
              <a:t>Read again and write T (true) or F (false).</a:t>
            </a:r>
            <a:br>
              <a:rPr lang="en-US" b="1"/>
            </a:b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74065"/>
            <a:ext cx="10972800" cy="5353685"/>
          </a:xfrm>
        </p:spPr>
        <p:txBody>
          <a:bodyPr/>
          <a:p>
            <a:pPr marL="514350" indent="-514350">
              <a:buFont typeface="+mj-lt"/>
              <a:buAutoNum type="arabicPeriod"/>
            </a:pPr>
            <a:r>
              <a:rPr lang="en-US"/>
              <a:t>1. You need some noodles. F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 You need some mushrooms. ___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5. You fry the chicken in a pan. ___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You need some chicken. ___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You cook the pastry in the pot. ___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You put everything under the pastry. ___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b="1"/>
              <a:t>Hướng dẫn: (các con hãy dò lại bài con đã làm cùng với đáp án của cô)</a:t>
            </a:r>
            <a:endParaRPr lang="en-US" b="1"/>
          </a:p>
          <a:p>
            <a:r>
              <a:rPr lang="en-US"/>
              <a:t>2 – T</a:t>
            </a:r>
            <a:endParaRPr lang="en-US"/>
          </a:p>
          <a:p>
            <a:r>
              <a:rPr lang="en-US"/>
              <a:t>3 – T</a:t>
            </a:r>
            <a:endParaRPr lang="en-US"/>
          </a:p>
          <a:p>
            <a:r>
              <a:rPr lang="en-US"/>
              <a:t>4 – F</a:t>
            </a:r>
            <a:endParaRPr lang="en-US"/>
          </a:p>
          <a:p>
            <a:r>
              <a:rPr lang="en-US"/>
              <a:t>5 – T</a:t>
            </a:r>
            <a:endParaRPr lang="en-US"/>
          </a:p>
          <a:p>
            <a:r>
              <a:rPr lang="en-US"/>
              <a:t>6 - F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Listening</a:t>
            </a:r>
            <a:br>
              <a:rPr lang="en-US" sz="2400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1. Listen and write A or B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.(các con hãy nghe bài và chon A hoặc B điền vào chổ trống)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786505" y="1233170"/>
            <a:ext cx="6374130" cy="177228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609600" y="4380865"/>
            <a:ext cx="357886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b="1"/>
              <a:t>1 B </a:t>
            </a:r>
            <a:r>
              <a:rPr lang="en-US"/>
              <a:t>	2 ___</a:t>
            </a:r>
            <a:endParaRPr lang="en-US"/>
          </a:p>
          <a:p>
            <a:endParaRPr lang="en-US"/>
          </a:p>
          <a:p>
            <a:r>
              <a:rPr lang="en-US"/>
              <a:t>3 ____ 4 ___</a:t>
            </a:r>
            <a:endParaRPr lang="en-US"/>
          </a:p>
          <a:p>
            <a:endParaRPr lang="en-US"/>
          </a:p>
          <a:p>
            <a:r>
              <a:rPr lang="en-US"/>
              <a:t>5 ____ 6 ____</a:t>
            </a:r>
            <a:endParaRPr lang="en-US"/>
          </a:p>
        </p:txBody>
      </p:sp>
      <p:graphicFrame>
        <p:nvGraphicFramePr>
          <p:cNvPr id="8" name="Content Placeholder 7">
            <a:hlinkClick r:id="" action="ppaction://ole?verb="/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765810" y="1138238"/>
          <a:ext cx="207962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2" imgW="943610" imgH="405765" progId="Package">
                  <p:embed/>
                </p:oleObj>
              </mc:Choice>
              <mc:Fallback>
                <p:oleObj name="" r:id="rId2" imgW="943610" imgH="405765" progId="Package">
                  <p:embed/>
                  <p:pic>
                    <p:nvPicPr>
                      <p:cNvPr id="0" name="Picture 204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5810" y="1138238"/>
                        <a:ext cx="2079625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995"/>
            <a:ext cx="10240010" cy="6518275"/>
          </a:xfrm>
        </p:spPr>
        <p:txBody>
          <a:bodyPr/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2800" b="1"/>
              <a:t>Script: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 (bài nghe)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eaLnBrk="1" latinLnBrk="0" hangingPunct="1">
              <a:spcBef>
                <a:spcPts val="0"/>
              </a:spcBef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A. Hello. Can I help you?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B. Oh, yes. I'd like lemon, please.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A. OK, Here you are!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B. Thank you!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A. Hello. Can I help you?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B. Yes, please. I'd like some meat.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A. It's meat. Ok?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B. Yes, that's fine. Thank you!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3. A. Hello, what would you like?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B. I like a melon, please!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A. Would you like this one?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B. Yes, please. It look so very nice.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940425" y="464820"/>
            <a:ext cx="407924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eaLnBrk="1" latinLnBrk="0" hangingPunct="1">
              <a:spcBef>
                <a:spcPts val="0"/>
              </a:spcBef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4. A. Hello, what would you like?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B. I'd like some onions, please.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A. Ok, here you are.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Thank you!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5. A. Hello, Can I help you?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B. Yes, please! I'd like some rice.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A. OK, here you are.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B. Thank you!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6. A. What would you like?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B. I'd like some noodles, please!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A. This's the noodles very nice. Would you like them?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eaLnBrk="1" latinLnBrk="0" hangingPunct="1">
              <a:spcBef>
                <a:spcPts val="0"/>
              </a:spcBef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B. Yes, Thank you very much.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782300" cy="4953000"/>
          </a:xfrm>
        </p:spPr>
        <p:txBody>
          <a:bodyPr/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Hướng dẫn:(các con làm bài và dò lại với đáp án của cô)</a:t>
            </a:r>
            <a:endParaRPr lang="en-US"/>
          </a:p>
          <a:p>
            <a:r>
              <a:rPr lang="en-US"/>
              <a:t>2 – A</a:t>
            </a:r>
            <a:endParaRPr lang="en-US"/>
          </a:p>
          <a:p>
            <a:r>
              <a:rPr lang="en-US"/>
              <a:t>3 – A</a:t>
            </a:r>
            <a:endParaRPr lang="en-US"/>
          </a:p>
          <a:p>
            <a:r>
              <a:rPr lang="en-US"/>
              <a:t>4 – B</a:t>
            </a:r>
            <a:endParaRPr lang="en-US"/>
          </a:p>
          <a:p>
            <a:r>
              <a:rPr lang="en-US"/>
              <a:t>5 – A</a:t>
            </a:r>
            <a:endParaRPr lang="en-US"/>
          </a:p>
          <a:p>
            <a:r>
              <a:rPr lang="en-US"/>
              <a:t>6 – B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2926</Words>
  <Application>WPS Presentation</Application>
  <PresentationFormat>Widescreen</PresentationFormat>
  <Paragraphs>142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Segoe Script</vt:lpstr>
      <vt:lpstr>MV Boli</vt:lpstr>
      <vt:lpstr>Blue Waves</vt:lpstr>
      <vt:lpstr>Package</vt:lpstr>
      <vt:lpstr>Package</vt:lpstr>
      <vt:lpstr>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8:  Lesson Five + Six: Skills Time! </dc:title>
  <dc:creator/>
  <cp:lastModifiedBy>LENOVO</cp:lastModifiedBy>
  <cp:revision>8</cp:revision>
  <dcterms:created xsi:type="dcterms:W3CDTF">2021-02-03T06:11:42Z</dcterms:created>
  <dcterms:modified xsi:type="dcterms:W3CDTF">2021-02-03T07:45:51Z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1033-11.2.0.9965</vt:lpwstr>
  </property>
</Properties>
</file>